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18"/>
  </p:notesMasterIdLst>
  <p:sldIdLst>
    <p:sldId id="256" r:id="rId2"/>
    <p:sldId id="270" r:id="rId3"/>
    <p:sldId id="287" r:id="rId4"/>
    <p:sldId id="296" r:id="rId5"/>
    <p:sldId id="290" r:id="rId6"/>
    <p:sldId id="297" r:id="rId7"/>
    <p:sldId id="291" r:id="rId8"/>
    <p:sldId id="295" r:id="rId9"/>
    <p:sldId id="300" r:id="rId10"/>
    <p:sldId id="302" r:id="rId11"/>
    <p:sldId id="299" r:id="rId12"/>
    <p:sldId id="292" r:id="rId13"/>
    <p:sldId id="293" r:id="rId14"/>
    <p:sldId id="288" r:id="rId15"/>
    <p:sldId id="289" r:id="rId16"/>
    <p:sldId id="29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4"/>
    <p:restoredTop sz="84082"/>
  </p:normalViewPr>
  <p:slideViewPr>
    <p:cSldViewPr snapToGrid="0" snapToObjects="1">
      <p:cViewPr varScale="1">
        <p:scale>
          <a:sx n="107" d="100"/>
          <a:sy n="107" d="100"/>
        </p:scale>
        <p:origin x="1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17/08/2022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B9780128096338204044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bl-gorilla.cs.technion.ac.il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avid.ncifcrf.gov/" TargetMode="External"/><Relationship Id="rId5" Type="http://schemas.openxmlformats.org/officeDocument/2006/relationships/hyperlink" Target="http://ontologizer.de/" TargetMode="External"/><Relationship Id="rId4" Type="http://schemas.openxmlformats.org/officeDocument/2006/relationships/hyperlink" Target="http://www.pantherdb.org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ytoscape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ytoscape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geneontology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enome.jp/kegg/pathway.html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eneontology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enome.jp/kegg/pathway.html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B9780128096338204044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B9780128096338204044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B9780128096338204044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B9780128096338204044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4795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 more! </a:t>
            </a:r>
            <a:r>
              <a:rPr lang="en-US" dirty="0">
                <a:hlinkClick r:id="rId3"/>
              </a:rPr>
              <a:t>https://www.sciencedirect.com/science/article/pii/B9780128096338204044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246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dirty="0"/>
              <a:t>Gene ontology tools</a:t>
            </a:r>
          </a:p>
          <a:p>
            <a:r>
              <a:rPr lang="en-GB" dirty="0" err="1"/>
              <a:t>GOrilla</a:t>
            </a:r>
            <a:r>
              <a:rPr lang="en-GB" dirty="0"/>
              <a:t>: </a:t>
            </a:r>
            <a:r>
              <a:rPr lang="en-US" dirty="0">
                <a:hlinkClick r:id="rId3"/>
              </a:rPr>
              <a:t>http://cbl-gorilla.cs.technion.ac.il/</a:t>
            </a:r>
            <a:endParaRPr lang="en-US" dirty="0"/>
          </a:p>
          <a:p>
            <a:r>
              <a:rPr lang="en-US" dirty="0"/>
              <a:t>PANTHER: </a:t>
            </a:r>
            <a:r>
              <a:rPr lang="en-US" dirty="0">
                <a:hlinkClick r:id="rId4"/>
              </a:rPr>
              <a:t>http://www.pantherdb.org/</a:t>
            </a:r>
            <a:endParaRPr lang="en-US" dirty="0"/>
          </a:p>
          <a:p>
            <a:r>
              <a:rPr lang="en-US" dirty="0" err="1"/>
              <a:t>Ontologizer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http://ontologizer.de/</a:t>
            </a:r>
            <a:endParaRPr lang="en-US" dirty="0"/>
          </a:p>
          <a:p>
            <a:endParaRPr lang="en-US" dirty="0"/>
          </a:p>
          <a:p>
            <a:r>
              <a:rPr lang="en-US" u="sng" dirty="0"/>
              <a:t>KEGG pathway analysis:</a:t>
            </a:r>
          </a:p>
          <a:p>
            <a:r>
              <a:rPr lang="en-US" u="none" dirty="0"/>
              <a:t>DAVID: </a:t>
            </a:r>
            <a:r>
              <a:rPr lang="en-US" dirty="0">
                <a:hlinkClick r:id="rId6"/>
              </a:rPr>
              <a:t>https://david.ncifcrf.gov/</a:t>
            </a:r>
            <a:endParaRPr lang="en-US" dirty="0"/>
          </a:p>
          <a:p>
            <a:endParaRPr lang="en-US" u="none" dirty="0"/>
          </a:p>
          <a:p>
            <a:r>
              <a:rPr lang="en-US" u="none" dirty="0" err="1"/>
              <a:t>Gprofiler</a:t>
            </a:r>
            <a:r>
              <a:rPr lang="en-US" u="none" dirty="0"/>
              <a:t>: https://</a:t>
            </a:r>
            <a:r>
              <a:rPr lang="en-US" u="none" dirty="0" err="1"/>
              <a:t>biit.cs.ut.ee</a:t>
            </a:r>
            <a:r>
              <a:rPr lang="en-US" u="none" dirty="0"/>
              <a:t>/</a:t>
            </a:r>
            <a:r>
              <a:rPr lang="en-US" u="none" dirty="0" err="1"/>
              <a:t>gprofiler</a:t>
            </a:r>
            <a:r>
              <a:rPr lang="en-US" u="none" dirty="0"/>
              <a:t>/</a:t>
            </a:r>
            <a:r>
              <a:rPr lang="en-US" u="none" dirty="0" err="1"/>
              <a:t>gost</a:t>
            </a:r>
            <a:endParaRPr lang="en-GB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89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146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969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Cytoscape</a:t>
            </a:r>
            <a:r>
              <a:rPr lang="en-GB" dirty="0"/>
              <a:t>: </a:t>
            </a:r>
            <a:r>
              <a:rPr lang="en-US" dirty="0">
                <a:hlinkClick r:id="rId3"/>
              </a:rPr>
              <a:t>https://cytoscape.org/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508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Cytoscape</a:t>
            </a:r>
            <a:r>
              <a:rPr lang="en-GB" dirty="0"/>
              <a:t>: </a:t>
            </a:r>
            <a:r>
              <a:rPr lang="en-US" dirty="0">
                <a:hlinkClick r:id="rId3"/>
              </a:rPr>
              <a:t>https://cytoscape.org/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4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308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891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Gene ontology webpage: </a:t>
            </a:r>
            <a:r>
              <a:rPr lang="en-US" dirty="0">
                <a:hlinkClick r:id="rId3"/>
              </a:rPr>
              <a:t>http://geneontology.org/</a:t>
            </a:r>
            <a:endParaRPr lang="en-US" dirty="0"/>
          </a:p>
          <a:p>
            <a:r>
              <a:rPr lang="en-US" dirty="0"/>
              <a:t>KEGG pathway database webpage: </a:t>
            </a:r>
            <a:r>
              <a:rPr lang="en-US" dirty="0">
                <a:hlinkClick r:id="rId4"/>
              </a:rPr>
              <a:t>https://www.genome.jp/kegg/pathway.html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272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Gene ontology webpage: </a:t>
            </a:r>
            <a:r>
              <a:rPr lang="en-US" dirty="0">
                <a:hlinkClick r:id="rId3"/>
              </a:rPr>
              <a:t>http://geneontology.org/</a:t>
            </a:r>
            <a:endParaRPr lang="en-US" dirty="0"/>
          </a:p>
          <a:p>
            <a:r>
              <a:rPr lang="en-US" dirty="0"/>
              <a:t>KEGG pathway database webpage: </a:t>
            </a:r>
            <a:r>
              <a:rPr lang="en-US" dirty="0">
                <a:hlinkClick r:id="rId4"/>
              </a:rPr>
              <a:t>https://www.genome.jp/kegg/pathway.html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827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 more! </a:t>
            </a:r>
            <a:r>
              <a:rPr lang="en-US" dirty="0">
                <a:hlinkClick r:id="rId3"/>
              </a:rPr>
              <a:t>https://www.sciencedirect.com/science/article/pii/B9780128096338204044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067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 more! </a:t>
            </a:r>
            <a:r>
              <a:rPr lang="en-US" dirty="0">
                <a:hlinkClick r:id="rId3"/>
              </a:rPr>
              <a:t>https://www.sciencedirect.com/science/article/pii/B9780128096338204044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942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 more! </a:t>
            </a:r>
            <a:r>
              <a:rPr lang="en-US" dirty="0">
                <a:hlinkClick r:id="rId3"/>
              </a:rPr>
              <a:t>https://www.sciencedirect.com/science/article/pii/B9780128096338204044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307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 more! </a:t>
            </a:r>
            <a:r>
              <a:rPr lang="en-US" dirty="0">
                <a:hlinkClick r:id="rId3"/>
              </a:rPr>
              <a:t>https://www.sciencedirect.com/science/article/pii/B9780128096338204044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501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9AA5-EF0F-8B46-85D7-BFA9E9AAB7D1}" type="datetime1">
              <a:rPr lang="en-US" smtClean="0"/>
              <a:t>8/17/22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E9733-916C-874E-90B0-F70BC63E9D2B}" type="datetime1">
              <a:rPr lang="en-US" smtClean="0"/>
              <a:t>8/17/22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D700-30C7-5348-9C83-E150031C46F2}" type="datetime1">
              <a:rPr lang="en-US" smtClean="0"/>
              <a:t>8/17/22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48-C081-BF45-B319-238D13563939}" type="datetime1">
              <a:rPr lang="en-US" smtClean="0"/>
              <a:t>8/17/22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3B5D6-4622-654F-9FF3-8A7B77E7C86F}" type="datetime1">
              <a:rPr lang="en-US" smtClean="0"/>
              <a:t>8/17/22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46A3-A0CA-F644-8E0E-D6212D2E6237}" type="datetime1">
              <a:rPr lang="en-US" smtClean="0"/>
              <a:t>8/17/22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9D88-9528-2E4C-801B-87FEEB98B6EC}" type="datetime1">
              <a:rPr lang="en-US" smtClean="0"/>
              <a:t>8/17/22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DC62-1447-D044-B033-34FB2977468C}" type="datetime1">
              <a:rPr lang="en-US" smtClean="0"/>
              <a:t>8/17/22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6795-26A5-7C45-8970-AA2F54E1D838}" type="datetime1">
              <a:rPr lang="en-US" smtClean="0"/>
              <a:t>8/17/22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D28-7FA9-CE4D-BFB6-3F4745E5130C}" type="datetime1">
              <a:rPr lang="en-US" smtClean="0"/>
              <a:t>8/17/22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4A53-6887-6748-8CFA-2801B6A283D8}" type="datetime1">
              <a:rPr lang="en-US" smtClean="0"/>
              <a:t>8/17/22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DFB70-F297-0E44-A949-38ED45F1B6D8}" type="datetime1">
              <a:rPr lang="en-US" smtClean="0"/>
              <a:t>8/17/22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nas.org/content/102/43/15545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em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86/s12918-016-0349-1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hyperlink" Target="https://doi.org/10.1186/s12918-016-0349-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coisb.2019.04.00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968792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dirty="0">
                <a:solidFill>
                  <a:srgbClr val="FFFFFF"/>
                </a:solidFill>
              </a:rPr>
              <a:t>Functional Analysis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 err="1">
                <a:solidFill>
                  <a:srgbClr val="FFFFFF"/>
                </a:solidFill>
              </a:rPr>
              <a:t>Center</a:t>
            </a:r>
            <a:r>
              <a:rPr lang="en-GB" dirty="0">
                <a:solidFill>
                  <a:srgbClr val="FFFFFF"/>
                </a:solidFill>
              </a:rPr>
              <a:t> for Health </a:t>
            </a:r>
            <a:r>
              <a:rPr lang="en-GB">
                <a:solidFill>
                  <a:srgbClr val="FFFFFF"/>
                </a:solidFill>
              </a:rPr>
              <a:t>Data Science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33EA8-31A8-2E49-B47A-AE9DBC45C97B}"/>
              </a:ext>
            </a:extLst>
          </p:cNvPr>
          <p:cNvSpPr/>
          <p:nvPr/>
        </p:nvSpPr>
        <p:spPr>
          <a:xfrm>
            <a:off x="729240" y="244972"/>
            <a:ext cx="5296396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Enrichment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854"/>
            <a:ext cx="11191504" cy="5377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u="sng" dirty="0">
                <a:latin typeface="Calibri" panose="020F0502020204030204" pitchFamily="34" charset="0"/>
                <a:cs typeface="Calibri" panose="020F0502020204030204" pitchFamily="34" charset="0"/>
              </a:rPr>
              <a:t>Quiz: Enrichment Analysis on a kinase screen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/>
              <a:t>Change the gene background!</a:t>
            </a:r>
          </a:p>
          <a:p>
            <a:r>
              <a:rPr lang="en-US" dirty="0"/>
              <a:t>Instead of all genes, </a:t>
            </a:r>
            <a:r>
              <a:rPr lang="en-US" b="1" dirty="0"/>
              <a:t>use a custom background</a:t>
            </a:r>
            <a:r>
              <a:rPr lang="en-US" dirty="0"/>
              <a:t>: only </a:t>
            </a:r>
            <a:r>
              <a:rPr lang="en-US" dirty="0" err="1"/>
              <a:t>kinome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4098-C7A8-D14D-A1B7-E4F792F5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6504" y="6359844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7EBC86-CC9E-A54C-A63F-2F4F7E9D8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637158"/>
              </p:ext>
            </p:extLst>
          </p:nvPr>
        </p:nvGraphicFramePr>
        <p:xfrm>
          <a:off x="729240" y="3609248"/>
          <a:ext cx="4261920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514">
                  <a:extLst>
                    <a:ext uri="{9D8B030D-6E8A-4147-A177-3AD203B41FA5}">
                      <a16:colId xmlns:a16="http://schemas.microsoft.com/office/drawing/2014/main" val="4121066553"/>
                    </a:ext>
                  </a:extLst>
                </a:gridCol>
                <a:gridCol w="1387469">
                  <a:extLst>
                    <a:ext uri="{9D8B030D-6E8A-4147-A177-3AD203B41FA5}">
                      <a16:colId xmlns:a16="http://schemas.microsoft.com/office/drawing/2014/main" val="260812686"/>
                    </a:ext>
                  </a:extLst>
                </a:gridCol>
                <a:gridCol w="1018937">
                  <a:extLst>
                    <a:ext uri="{9D8B030D-6E8A-4147-A177-3AD203B41FA5}">
                      <a16:colId xmlns:a16="http://schemas.microsoft.com/office/drawing/2014/main" val="1931201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Kinase subclass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Other  kinases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38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Gene list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11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Not gene list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51300"/>
                  </a:ext>
                </a:extLst>
              </a:tr>
            </a:tbl>
          </a:graphicData>
        </a:graphic>
      </p:graphicFrame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A1AFC5F9-65CE-402A-B6C5-A82AC0A0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431" y="3132296"/>
            <a:ext cx="5362199" cy="359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1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F18417-536A-3F1D-FA9C-357C86A9A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153" y="3136530"/>
            <a:ext cx="6458551" cy="340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33EA8-31A8-2E49-B47A-AE9DBC45C97B}"/>
              </a:ext>
            </a:extLst>
          </p:cNvPr>
          <p:cNvSpPr/>
          <p:nvPr/>
        </p:nvSpPr>
        <p:spPr>
          <a:xfrm>
            <a:off x="729240" y="244972"/>
            <a:ext cx="5296396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Enrichment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854"/>
            <a:ext cx="11191504" cy="5377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u="sng" dirty="0">
                <a:latin typeface="Calibri" panose="020F0502020204030204" pitchFamily="34" charset="0"/>
                <a:cs typeface="Calibri" panose="020F0502020204030204" pitchFamily="34" charset="0"/>
              </a:rPr>
              <a:t>Example: GSEA or class scoring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/>
              <a:t>Are my regulated genes enriched in Kinases (Gene Ontology)?</a:t>
            </a:r>
          </a:p>
          <a:p>
            <a:pPr>
              <a:lnSpc>
                <a:spcPct val="150000"/>
              </a:lnSpc>
            </a:pPr>
            <a:r>
              <a:rPr lang="en-US" dirty="0"/>
              <a:t>Rank my DE results by log2FC </a:t>
            </a:r>
          </a:p>
          <a:p>
            <a:pPr>
              <a:lnSpc>
                <a:spcPct val="150000"/>
              </a:lnSpc>
            </a:pPr>
            <a:r>
              <a:rPr lang="en-US" dirty="0"/>
              <a:t>Run enrichment score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Pro:</a:t>
            </a:r>
          </a:p>
          <a:p>
            <a:r>
              <a:rPr lang="en-US" dirty="0"/>
              <a:t>No need for gene list!</a:t>
            </a:r>
          </a:p>
          <a:p>
            <a:r>
              <a:rPr lang="en-US" dirty="0"/>
              <a:t>Best for small DE lists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4098-C7A8-D14D-A1B7-E4F792F5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6504" y="6359844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07EEB-864F-8739-40BE-B7F616C674DD}"/>
              </a:ext>
            </a:extLst>
          </p:cNvPr>
          <p:cNvSpPr txBox="1"/>
          <p:nvPr/>
        </p:nvSpPr>
        <p:spPr>
          <a:xfrm>
            <a:off x="9286504" y="2800078"/>
            <a:ext cx="3486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1" u="none" strike="noStrike" dirty="0">
                <a:effectLst/>
                <a:latin typeface="Roboto" panose="020F0502020204030204" pitchFamily="34" charset="0"/>
                <a:hlinkClick r:id="rId4"/>
              </a:rPr>
              <a:t> DOI: 10.1073/pnas.0506580102</a:t>
            </a:r>
            <a:endParaRPr lang="en-DK" sz="1400" dirty="0"/>
          </a:p>
        </p:txBody>
      </p:sp>
    </p:spTree>
    <p:extLst>
      <p:ext uri="{BB962C8B-B14F-4D97-AF65-F5344CB8AC3E}">
        <p14:creationId xmlns:p14="http://schemas.microsoft.com/office/powerpoint/2010/main" val="203710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7C1341-BAA7-B44E-AE92-602D4511F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875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PANTHER, DAVID, </a:t>
            </a:r>
            <a:r>
              <a:rPr lang="en-US" dirty="0" err="1"/>
              <a:t>GOrilla</a:t>
            </a:r>
            <a:r>
              <a:rPr lang="en-US" dirty="0"/>
              <a:t>, </a:t>
            </a:r>
            <a:r>
              <a:rPr lang="en-US" b="1" dirty="0" err="1"/>
              <a:t>clusterProfiler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E8713-A8DA-9B40-A7B8-D303822E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33" y="2878384"/>
            <a:ext cx="3782738" cy="3526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44B94-DAD5-334B-BB42-EB0E0B044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679" y="143541"/>
            <a:ext cx="4394290" cy="3058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A7DDFA-A962-6F49-A9BA-63E9D25605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80"/>
          <a:stretch/>
        </p:blipFill>
        <p:spPr>
          <a:xfrm>
            <a:off x="9084623" y="3455719"/>
            <a:ext cx="2750346" cy="3176649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F0B10C-A810-6344-BCB8-E87378CEBDFD}"/>
              </a:ext>
            </a:extLst>
          </p:cNvPr>
          <p:cNvSpPr/>
          <p:nvPr/>
        </p:nvSpPr>
        <p:spPr>
          <a:xfrm>
            <a:off x="8924306" y="4091049"/>
            <a:ext cx="480951" cy="415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F71A03-2352-7F4A-9B6B-665AB629F0DC}"/>
              </a:ext>
            </a:extLst>
          </p:cNvPr>
          <p:cNvSpPr/>
          <p:nvPr/>
        </p:nvSpPr>
        <p:spPr>
          <a:xfrm>
            <a:off x="8953994" y="5822868"/>
            <a:ext cx="480951" cy="415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F9C32-91B6-1D47-A892-C9C915E1A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799" y="3202379"/>
            <a:ext cx="4830534" cy="33880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176DE-D53D-1A4D-AC3C-BC4FCB98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2398" y="640059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12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01FD12C-178A-EE46-9C30-7777D188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9488" cy="98866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pPr algn="ctr"/>
            <a:r>
              <a:rPr lang="en-US" sz="4400" b="1" dirty="0"/>
              <a:t>Enrichment Analysis. </a:t>
            </a:r>
            <a:r>
              <a:rPr lang="en-US" dirty="0"/>
              <a:t>T</a:t>
            </a:r>
            <a:r>
              <a:rPr lang="en-US" sz="4400" dirty="0"/>
              <a:t>ools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11229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Box 153">
            <a:extLst>
              <a:ext uri="{FF2B5EF4-FFF2-40B4-BE49-F238E27FC236}">
                <a16:creationId xmlns:a16="http://schemas.microsoft.com/office/drawing/2014/main" id="{16DE170F-B090-5F4A-A3DE-1C74CF7DBCA2}"/>
              </a:ext>
            </a:extLst>
          </p:cNvPr>
          <p:cNvSpPr txBox="1"/>
          <p:nvPr/>
        </p:nvSpPr>
        <p:spPr>
          <a:xfrm>
            <a:off x="3123759" y="904187"/>
            <a:ext cx="255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Create gene count matrix</a:t>
            </a:r>
          </a:p>
        </p:txBody>
      </p:sp>
      <p:graphicFrame>
        <p:nvGraphicFramePr>
          <p:cNvPr id="155" name="Table 154">
            <a:extLst>
              <a:ext uri="{FF2B5EF4-FFF2-40B4-BE49-F238E27FC236}">
                <a16:creationId xmlns:a16="http://schemas.microsoft.com/office/drawing/2014/main" id="{F848CBDF-686E-414D-A6C5-809D83A1445C}"/>
              </a:ext>
            </a:extLst>
          </p:cNvPr>
          <p:cNvGraphicFramePr>
            <a:graphicFrameLocks noGrp="1"/>
          </p:cNvGraphicFramePr>
          <p:nvPr/>
        </p:nvGraphicFramePr>
        <p:xfrm>
          <a:off x="2797796" y="1347594"/>
          <a:ext cx="328485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970">
                  <a:extLst>
                    <a:ext uri="{9D8B030D-6E8A-4147-A177-3AD203B41FA5}">
                      <a16:colId xmlns:a16="http://schemas.microsoft.com/office/drawing/2014/main" val="4048462137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2146265720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332242451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3131737987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122496787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56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2457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96289"/>
                  </a:ext>
                </a:extLst>
              </a:tr>
            </a:tbl>
          </a:graphicData>
        </a:graphic>
      </p:graphicFrame>
      <p:sp>
        <p:nvSpPr>
          <p:cNvPr id="164" name="Right Arrow 163">
            <a:extLst>
              <a:ext uri="{FF2B5EF4-FFF2-40B4-BE49-F238E27FC236}">
                <a16:creationId xmlns:a16="http://schemas.microsoft.com/office/drawing/2014/main" id="{661C7CA2-C456-6141-B40D-AF288B1FD074}"/>
              </a:ext>
            </a:extLst>
          </p:cNvPr>
          <p:cNvSpPr/>
          <p:nvPr/>
        </p:nvSpPr>
        <p:spPr>
          <a:xfrm>
            <a:off x="2320793" y="1517612"/>
            <a:ext cx="365760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173F620-971B-8843-A39A-21A4564B0C34}"/>
              </a:ext>
            </a:extLst>
          </p:cNvPr>
          <p:cNvSpPr txBox="1"/>
          <p:nvPr/>
        </p:nvSpPr>
        <p:spPr>
          <a:xfrm>
            <a:off x="248069" y="923266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Experimental design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8C81522-7927-F940-AB0E-7C21633213A1}"/>
              </a:ext>
            </a:extLst>
          </p:cNvPr>
          <p:cNvSpPr/>
          <p:nvPr/>
        </p:nvSpPr>
        <p:spPr>
          <a:xfrm>
            <a:off x="332046" y="1311353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3A3ED2F-0178-B440-8708-6DB6E1A443DB}"/>
              </a:ext>
            </a:extLst>
          </p:cNvPr>
          <p:cNvSpPr/>
          <p:nvPr/>
        </p:nvSpPr>
        <p:spPr>
          <a:xfrm>
            <a:off x="508540" y="149043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B0F3C46-D292-3546-9598-239F40758CCC}"/>
              </a:ext>
            </a:extLst>
          </p:cNvPr>
          <p:cNvSpPr/>
          <p:nvPr/>
        </p:nvSpPr>
        <p:spPr>
          <a:xfrm>
            <a:off x="501766" y="165228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60A58F6B-C9FF-9B40-BBD2-F3077603BBBE}"/>
              </a:ext>
            </a:extLst>
          </p:cNvPr>
          <p:cNvSpPr/>
          <p:nvPr/>
        </p:nvSpPr>
        <p:spPr>
          <a:xfrm>
            <a:off x="671486" y="169800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680B124-805E-164B-9742-4D9DE2E6ACBE}"/>
              </a:ext>
            </a:extLst>
          </p:cNvPr>
          <p:cNvSpPr/>
          <p:nvPr/>
        </p:nvSpPr>
        <p:spPr>
          <a:xfrm>
            <a:off x="862477" y="165977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EADAD0FB-E928-914F-94DE-CCC2368F3699}"/>
              </a:ext>
            </a:extLst>
          </p:cNvPr>
          <p:cNvSpPr/>
          <p:nvPr/>
        </p:nvSpPr>
        <p:spPr>
          <a:xfrm>
            <a:off x="727693" y="144471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FFE67F9D-F63A-0C47-BBA8-A8B0F0742D88}"/>
              </a:ext>
            </a:extLst>
          </p:cNvPr>
          <p:cNvSpPr/>
          <p:nvPr/>
        </p:nvSpPr>
        <p:spPr>
          <a:xfrm>
            <a:off x="961435" y="156084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D051FBD-FF2E-E54A-9EBC-1C54292737D6}"/>
              </a:ext>
            </a:extLst>
          </p:cNvPr>
          <p:cNvSpPr/>
          <p:nvPr/>
        </p:nvSpPr>
        <p:spPr>
          <a:xfrm>
            <a:off x="794469" y="193707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1165CFF-2D39-EE47-9082-CEA23BDF052D}"/>
              </a:ext>
            </a:extLst>
          </p:cNvPr>
          <p:cNvSpPr/>
          <p:nvPr/>
        </p:nvSpPr>
        <p:spPr>
          <a:xfrm>
            <a:off x="582022" y="190361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53AB0A00-5422-4C4F-8802-1DC7F68F5215}"/>
              </a:ext>
            </a:extLst>
          </p:cNvPr>
          <p:cNvSpPr/>
          <p:nvPr/>
        </p:nvSpPr>
        <p:spPr>
          <a:xfrm>
            <a:off x="1331825" y="1318838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8273B54-3940-CE45-8DD4-54178A1C3D06}"/>
              </a:ext>
            </a:extLst>
          </p:cNvPr>
          <p:cNvSpPr/>
          <p:nvPr/>
        </p:nvSpPr>
        <p:spPr>
          <a:xfrm>
            <a:off x="1508319" y="1497924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3B2A2F6-4987-1B40-B6D6-BD2A9AA88559}"/>
              </a:ext>
            </a:extLst>
          </p:cNvPr>
          <p:cNvSpPr/>
          <p:nvPr/>
        </p:nvSpPr>
        <p:spPr>
          <a:xfrm>
            <a:off x="1438628" y="175121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822A0E7E-9BA8-2547-8BD4-38D29A4BEDAB}"/>
              </a:ext>
            </a:extLst>
          </p:cNvPr>
          <p:cNvSpPr/>
          <p:nvPr/>
        </p:nvSpPr>
        <p:spPr>
          <a:xfrm>
            <a:off x="1935090" y="1854585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43404DDF-1121-384B-B8C5-53BDE62385C5}"/>
              </a:ext>
            </a:extLst>
          </p:cNvPr>
          <p:cNvSpPr/>
          <p:nvPr/>
        </p:nvSpPr>
        <p:spPr>
          <a:xfrm>
            <a:off x="1862256" y="166725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227B808-3B42-324A-A4A5-7706B3AA5AA7}"/>
              </a:ext>
            </a:extLst>
          </p:cNvPr>
          <p:cNvSpPr/>
          <p:nvPr/>
        </p:nvSpPr>
        <p:spPr>
          <a:xfrm>
            <a:off x="1657379" y="166725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9781B2C2-9F85-3E4F-A687-FEFF8364B6FE}"/>
              </a:ext>
            </a:extLst>
          </p:cNvPr>
          <p:cNvSpPr/>
          <p:nvPr/>
        </p:nvSpPr>
        <p:spPr>
          <a:xfrm>
            <a:off x="1780342" y="147189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B97AF55-C104-DC48-BC7E-A756202CDD6C}"/>
              </a:ext>
            </a:extLst>
          </p:cNvPr>
          <p:cNvSpPr/>
          <p:nvPr/>
        </p:nvSpPr>
        <p:spPr>
          <a:xfrm>
            <a:off x="2048601" y="1616814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EBA8977-21B8-AA41-B2CA-61A1B239DD62}"/>
              </a:ext>
            </a:extLst>
          </p:cNvPr>
          <p:cNvSpPr/>
          <p:nvPr/>
        </p:nvSpPr>
        <p:spPr>
          <a:xfrm>
            <a:off x="1581801" y="191109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457D691F-ADBA-984B-8B74-5E149AE8E6B6}"/>
              </a:ext>
            </a:extLst>
          </p:cNvPr>
          <p:cNvSpPr txBox="1"/>
          <p:nvPr/>
        </p:nvSpPr>
        <p:spPr>
          <a:xfrm>
            <a:off x="386928" y="2252201"/>
            <a:ext cx="7729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Untreated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30512DC-5475-8341-ADB6-6FF07F0893F1}"/>
              </a:ext>
            </a:extLst>
          </p:cNvPr>
          <p:cNvSpPr txBox="1"/>
          <p:nvPr/>
        </p:nvSpPr>
        <p:spPr>
          <a:xfrm>
            <a:off x="1458596" y="2247593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Treated</a:t>
            </a:r>
          </a:p>
        </p:txBody>
      </p:sp>
      <p:sp>
        <p:nvSpPr>
          <p:cNvPr id="186" name="Right Arrow 185">
            <a:extLst>
              <a:ext uri="{FF2B5EF4-FFF2-40B4-BE49-F238E27FC236}">
                <a16:creationId xmlns:a16="http://schemas.microsoft.com/office/drawing/2014/main" id="{3816E1F1-B650-E349-AA40-C425AEA5A275}"/>
              </a:ext>
            </a:extLst>
          </p:cNvPr>
          <p:cNvSpPr/>
          <p:nvPr/>
        </p:nvSpPr>
        <p:spPr>
          <a:xfrm>
            <a:off x="6193889" y="1497924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312326E-1260-8745-A010-43EAD419A5EE}"/>
              </a:ext>
            </a:extLst>
          </p:cNvPr>
          <p:cNvSpPr txBox="1"/>
          <p:nvPr/>
        </p:nvSpPr>
        <p:spPr>
          <a:xfrm>
            <a:off x="7978174" y="892565"/>
            <a:ext cx="162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Normalization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0825A1B-2E1B-2F4F-B716-816DABAD546C}"/>
              </a:ext>
            </a:extLst>
          </p:cNvPr>
          <p:cNvSpPr txBox="1"/>
          <p:nvPr/>
        </p:nvSpPr>
        <p:spPr>
          <a:xfrm>
            <a:off x="6240185" y="1219943"/>
            <a:ext cx="580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DESeq</a:t>
            </a:r>
            <a:endParaRPr lang="en-GB" sz="1200" dirty="0"/>
          </a:p>
        </p:txBody>
      </p:sp>
      <p:graphicFrame>
        <p:nvGraphicFramePr>
          <p:cNvPr id="190" name="Table 189">
            <a:extLst>
              <a:ext uri="{FF2B5EF4-FFF2-40B4-BE49-F238E27FC236}">
                <a16:creationId xmlns:a16="http://schemas.microsoft.com/office/drawing/2014/main" id="{E40A0ACA-7F49-5D41-BA6D-C1C738D34EFD}"/>
              </a:ext>
            </a:extLst>
          </p:cNvPr>
          <p:cNvGraphicFramePr>
            <a:graphicFrameLocks noGrp="1"/>
          </p:cNvGraphicFramePr>
          <p:nvPr/>
        </p:nvGraphicFramePr>
        <p:xfrm>
          <a:off x="6989769" y="1316872"/>
          <a:ext cx="328485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627">
                  <a:extLst>
                    <a:ext uri="{9D8B030D-6E8A-4147-A177-3AD203B41FA5}">
                      <a16:colId xmlns:a16="http://schemas.microsoft.com/office/drawing/2014/main" val="4048462137"/>
                    </a:ext>
                  </a:extLst>
                </a:gridCol>
                <a:gridCol w="664313">
                  <a:extLst>
                    <a:ext uri="{9D8B030D-6E8A-4147-A177-3AD203B41FA5}">
                      <a16:colId xmlns:a16="http://schemas.microsoft.com/office/drawing/2014/main" val="2146265720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332242451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3131737987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122496787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56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2457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96289"/>
                  </a:ext>
                </a:extLst>
              </a:tr>
            </a:tbl>
          </a:graphicData>
        </a:graphic>
      </p:graphicFrame>
      <p:sp>
        <p:nvSpPr>
          <p:cNvPr id="192" name="TextBox 191">
            <a:extLst>
              <a:ext uri="{FF2B5EF4-FFF2-40B4-BE49-F238E27FC236}">
                <a16:creationId xmlns:a16="http://schemas.microsoft.com/office/drawing/2014/main" id="{35565A71-143E-CD4B-B2A4-D229E793C1DD}"/>
              </a:ext>
            </a:extLst>
          </p:cNvPr>
          <p:cNvSpPr txBox="1"/>
          <p:nvPr/>
        </p:nvSpPr>
        <p:spPr>
          <a:xfrm>
            <a:off x="9467825" y="2447100"/>
            <a:ext cx="212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Sample comparison</a:t>
            </a:r>
          </a:p>
        </p:txBody>
      </p:sp>
      <p:sp>
        <p:nvSpPr>
          <p:cNvPr id="195" name="Bent Arrow 194">
            <a:extLst>
              <a:ext uri="{FF2B5EF4-FFF2-40B4-BE49-F238E27FC236}">
                <a16:creationId xmlns:a16="http://schemas.microsoft.com/office/drawing/2014/main" id="{608C75AC-BF2C-5148-B9A0-324337D55297}"/>
              </a:ext>
            </a:extLst>
          </p:cNvPr>
          <p:cNvSpPr/>
          <p:nvPr/>
        </p:nvSpPr>
        <p:spPr>
          <a:xfrm rot="5400000">
            <a:off x="10085481" y="1859040"/>
            <a:ext cx="886254" cy="289866"/>
          </a:xfrm>
          <a:prstGeom prst="bentArrow">
            <a:avLst>
              <a:gd name="adj1" fmla="val 30742"/>
              <a:gd name="adj2" fmla="val 23679"/>
              <a:gd name="adj3" fmla="val 29297"/>
              <a:gd name="adj4" fmla="val 4231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4FB4E978-61A2-2343-B105-DFA802E8615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0085" y="2877231"/>
            <a:ext cx="1242971" cy="1242971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5F1EB913-EB02-4D45-8A15-9FA78C8695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867" b="22866"/>
          <a:stretch/>
        </p:blipFill>
        <p:spPr>
          <a:xfrm>
            <a:off x="9973056" y="2969913"/>
            <a:ext cx="2218944" cy="1204158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0870A818-E781-2148-9531-C3573FA03265}"/>
              </a:ext>
            </a:extLst>
          </p:cNvPr>
          <p:cNvSpPr txBox="1"/>
          <p:nvPr/>
        </p:nvSpPr>
        <p:spPr>
          <a:xfrm>
            <a:off x="9337399" y="4135183"/>
            <a:ext cx="186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Distance heatmap and PCA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BA100A0-D9BE-CF4A-BBB5-C9715107128B}"/>
              </a:ext>
            </a:extLst>
          </p:cNvPr>
          <p:cNvSpPr txBox="1"/>
          <p:nvPr/>
        </p:nvSpPr>
        <p:spPr>
          <a:xfrm>
            <a:off x="5419113" y="2698838"/>
            <a:ext cx="12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 analysis</a:t>
            </a:r>
          </a:p>
        </p:txBody>
      </p:sp>
      <p:pic>
        <p:nvPicPr>
          <p:cNvPr id="202" name="Picture 201">
            <a:extLst>
              <a:ext uri="{FF2B5EF4-FFF2-40B4-BE49-F238E27FC236}">
                <a16:creationId xmlns:a16="http://schemas.microsoft.com/office/drawing/2014/main" id="{456DF861-BE1A-0A4E-B9F6-3AC09379880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9976" y="3264088"/>
            <a:ext cx="1640134" cy="1148094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AE2EC5A6-E31F-ED41-827C-2A44AD4E5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711" y="4709264"/>
            <a:ext cx="1717987" cy="1227134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A82E21FE-A0F8-ED40-A0E8-57F0EEE71155}"/>
              </a:ext>
            </a:extLst>
          </p:cNvPr>
          <p:cNvSpPr txBox="1"/>
          <p:nvPr/>
        </p:nvSpPr>
        <p:spPr>
          <a:xfrm>
            <a:off x="8702432" y="4968768"/>
            <a:ext cx="580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DESeq</a:t>
            </a:r>
            <a:endParaRPr lang="en-GB" sz="1200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F51315B-7191-1D4C-A83B-885E2A969B15}"/>
              </a:ext>
            </a:extLst>
          </p:cNvPr>
          <p:cNvSpPr txBox="1"/>
          <p:nvPr/>
        </p:nvSpPr>
        <p:spPr>
          <a:xfrm>
            <a:off x="4949157" y="6079428"/>
            <a:ext cx="2489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MA plots, Volcano plots or Heatmaps</a:t>
            </a:r>
          </a:p>
        </p:txBody>
      </p:sp>
      <p:sp>
        <p:nvSpPr>
          <p:cNvPr id="206" name="Right Arrow 205">
            <a:extLst>
              <a:ext uri="{FF2B5EF4-FFF2-40B4-BE49-F238E27FC236}">
                <a16:creationId xmlns:a16="http://schemas.microsoft.com/office/drawing/2014/main" id="{5FAD6642-B7AC-154F-BD07-7352620F70E8}"/>
              </a:ext>
            </a:extLst>
          </p:cNvPr>
          <p:cNvSpPr/>
          <p:nvPr/>
        </p:nvSpPr>
        <p:spPr>
          <a:xfrm rot="10800000">
            <a:off x="3416680" y="3398675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7" name="Right Arrow 206">
            <a:extLst>
              <a:ext uri="{FF2B5EF4-FFF2-40B4-BE49-F238E27FC236}">
                <a16:creationId xmlns:a16="http://schemas.microsoft.com/office/drawing/2014/main" id="{712BF72C-92D5-6949-8AE4-9094E69F45F7}"/>
              </a:ext>
            </a:extLst>
          </p:cNvPr>
          <p:cNvSpPr/>
          <p:nvPr/>
        </p:nvSpPr>
        <p:spPr>
          <a:xfrm rot="10800000">
            <a:off x="3476879" y="5668784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2FCB1C1-0157-3B49-8057-A3CE7979B0C2}"/>
              </a:ext>
            </a:extLst>
          </p:cNvPr>
          <p:cNvSpPr txBox="1"/>
          <p:nvPr/>
        </p:nvSpPr>
        <p:spPr>
          <a:xfrm>
            <a:off x="309044" y="2682424"/>
            <a:ext cx="303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term and pathway analysis</a:t>
            </a:r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546572E1-3AE8-0948-93EF-199093058DE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405" y="3199638"/>
            <a:ext cx="2393672" cy="1666220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3996E3FD-1FAD-9240-909C-0BBC3ABBF80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05" y="4903416"/>
            <a:ext cx="2379972" cy="1669246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2276DECB-BD8A-564B-A223-6993711BA71B}"/>
              </a:ext>
            </a:extLst>
          </p:cNvPr>
          <p:cNvSpPr txBox="1"/>
          <p:nvPr/>
        </p:nvSpPr>
        <p:spPr>
          <a:xfrm>
            <a:off x="3145638" y="4100824"/>
            <a:ext cx="772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GOrilla</a:t>
            </a:r>
            <a:r>
              <a:rPr lang="en-GB" sz="1200" dirty="0"/>
              <a:t>,</a:t>
            </a:r>
          </a:p>
          <a:p>
            <a:r>
              <a:rPr lang="en-GB" sz="1200" dirty="0"/>
              <a:t>DAVID,</a:t>
            </a:r>
          </a:p>
          <a:p>
            <a:r>
              <a:rPr lang="en-GB" sz="1200" dirty="0"/>
              <a:t>PANTHER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917D03-0548-9F42-BFFB-57F92757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13</a:t>
            </a:fld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1903000E-508B-794D-BE5B-B52C7C30C18A}"/>
              </a:ext>
            </a:extLst>
          </p:cNvPr>
          <p:cNvSpPr/>
          <p:nvPr/>
        </p:nvSpPr>
        <p:spPr>
          <a:xfrm>
            <a:off x="235352" y="88736"/>
            <a:ext cx="2406552" cy="624948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Workflow</a:t>
            </a:r>
          </a:p>
        </p:txBody>
      </p:sp>
      <p:sp>
        <p:nvSpPr>
          <p:cNvPr id="2" name="Bent Arrow 1">
            <a:extLst>
              <a:ext uri="{FF2B5EF4-FFF2-40B4-BE49-F238E27FC236}">
                <a16:creationId xmlns:a16="http://schemas.microsoft.com/office/drawing/2014/main" id="{45BCB936-E515-0DA5-03C4-661FC6653D09}"/>
              </a:ext>
            </a:extLst>
          </p:cNvPr>
          <p:cNvSpPr/>
          <p:nvPr/>
        </p:nvSpPr>
        <p:spPr>
          <a:xfrm rot="10800000">
            <a:off x="8080744" y="4575992"/>
            <a:ext cx="2142909" cy="276999"/>
          </a:xfrm>
          <a:prstGeom prst="bentArrow">
            <a:avLst>
              <a:gd name="adj1" fmla="val 30742"/>
              <a:gd name="adj2" fmla="val 23679"/>
              <a:gd name="adj3" fmla="val 29297"/>
              <a:gd name="adj4" fmla="val 4231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1074F-1F3C-13F5-EF98-D86FBF0DBC1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598"/>
          <a:stretch/>
        </p:blipFill>
        <p:spPr>
          <a:xfrm>
            <a:off x="6030562" y="3223892"/>
            <a:ext cx="2562718" cy="24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9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64" grpId="0" animBg="1"/>
      <p:bldP spid="186" grpId="0" animBg="1"/>
      <p:bldP spid="187" grpId="0"/>
      <p:bldP spid="188" grpId="0"/>
      <p:bldP spid="192" grpId="0"/>
      <p:bldP spid="195" grpId="0" animBg="1"/>
      <p:bldP spid="199" grpId="0"/>
      <p:bldP spid="201" grpId="0"/>
      <p:bldP spid="204" grpId="0"/>
      <p:bldP spid="205" grpId="0"/>
      <p:bldP spid="206" grpId="0" animBg="1"/>
      <p:bldP spid="207" grpId="0" animBg="1"/>
      <p:bldP spid="213" grpId="0"/>
      <p:bldP spid="221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134449-FA52-5443-93B7-4615E853D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206" y="2414669"/>
            <a:ext cx="3901044" cy="39920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Identify clusters of genes correlating with each other in a condition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Replicates and conditions are compared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Clusters can be used for GO term and pathway </a:t>
            </a:r>
          </a:p>
          <a:p>
            <a:pPr marL="0" indent="0">
              <a:buNone/>
            </a:pPr>
            <a:r>
              <a:rPr lang="en-US" dirty="0"/>
              <a:t>analysis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Tools: DGCA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4E4761-02B2-ED4F-9F93-CE8C43D6E053}"/>
              </a:ext>
            </a:extLst>
          </p:cNvPr>
          <p:cNvSpPr/>
          <p:nvPr/>
        </p:nvSpPr>
        <p:spPr>
          <a:xfrm>
            <a:off x="922730" y="6176963"/>
            <a:ext cx="433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97EF"/>
                </a:solidFill>
                <a:latin typeface="-apple-system"/>
                <a:hlinkClick r:id="rId4"/>
              </a:rPr>
              <a:t>https://doi.org/10.1186/s12918-016-0349-1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5BEAB-921D-E043-A1BF-8BA55193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AFB588-8059-5947-BFF4-A042E369EB1D}"/>
              </a:ext>
            </a:extLst>
          </p:cNvPr>
          <p:cNvSpPr/>
          <p:nvPr/>
        </p:nvSpPr>
        <p:spPr>
          <a:xfrm>
            <a:off x="926274" y="522514"/>
            <a:ext cx="7873342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Gene-gene correlation analysis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135176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9AC244-CE47-3C43-848D-93DA57412C6F}"/>
              </a:ext>
            </a:extLst>
          </p:cNvPr>
          <p:cNvSpPr/>
          <p:nvPr/>
        </p:nvSpPr>
        <p:spPr>
          <a:xfrm>
            <a:off x="926274" y="522514"/>
            <a:ext cx="6935191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Gene network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7488218" cy="48958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Genes of interest can be used to construct </a:t>
            </a:r>
            <a:r>
              <a:rPr lang="en-US" u="sng" dirty="0"/>
              <a:t>networks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Network</a:t>
            </a:r>
            <a:r>
              <a:rPr lang="en-US" dirty="0"/>
              <a:t>: set of interconnected nodes</a:t>
            </a:r>
          </a:p>
          <a:p>
            <a:pPr lvl="1"/>
            <a:r>
              <a:rPr lang="en-US" dirty="0"/>
              <a:t>Nodes: entities we want to connect (genes, proteins, diseases,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Edges: relationship between nodes (correlation, connection)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u="sng" dirty="0"/>
              <a:t>Attributes</a:t>
            </a:r>
            <a:r>
              <a:rPr lang="en-US" dirty="0"/>
              <a:t>: Information about the network</a:t>
            </a:r>
          </a:p>
          <a:p>
            <a:pPr lvl="1"/>
            <a:r>
              <a:rPr lang="en-US" dirty="0"/>
              <a:t>Color and shape: e.g. differentiate genes from diseases</a:t>
            </a:r>
          </a:p>
          <a:p>
            <a:pPr lvl="1"/>
            <a:r>
              <a:rPr lang="en-US" dirty="0"/>
              <a:t>Arrow head: direction of the relationship</a:t>
            </a:r>
          </a:p>
          <a:p>
            <a:pPr lvl="1"/>
            <a:r>
              <a:rPr lang="en-US" dirty="0"/>
              <a:t>Edge thickness: strength of relationship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60497-7C5C-2940-B408-C4B756EE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D407E3-B012-3841-8E80-74CB88994F93}"/>
              </a:ext>
            </a:extLst>
          </p:cNvPr>
          <p:cNvGrpSpPr>
            <a:grpSpLocks noChangeAspect="1"/>
          </p:cNvGrpSpPr>
          <p:nvPr/>
        </p:nvGrpSpPr>
        <p:grpSpPr>
          <a:xfrm>
            <a:off x="7833074" y="2656873"/>
            <a:ext cx="4167404" cy="2459576"/>
            <a:chOff x="8120062" y="2634938"/>
            <a:chExt cx="3233738" cy="190853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168DBA1D-9C71-184E-AAB3-7ED76F300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68529" y="2743586"/>
              <a:ext cx="36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8CEB19-B9A0-3B46-8232-9D1B003231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74051" y="3429000"/>
              <a:ext cx="360000" cy="36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E5C0978-91D1-2748-A59B-83EC4FD768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8639" y="4183470"/>
              <a:ext cx="360000" cy="36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A1FEB4C-F671-E24C-B31B-9485217D40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2329" y="4183470"/>
              <a:ext cx="360000" cy="360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6BFAFD3-3144-DE40-A8DC-1D5DC29303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08441" y="2854531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0D2B4AC-3249-354E-B954-07CEE35729F8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9048530" y="3103587"/>
              <a:ext cx="278242" cy="378134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8DC0C82-5994-DE4A-A325-444679F4DD25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>
              <a:off x="9228529" y="2923586"/>
              <a:ext cx="579912" cy="110945"/>
            </a:xfrm>
            <a:prstGeom prst="line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9CD0D3-A768-1142-88EA-DBCF79E9CAD7}"/>
                </a:ext>
              </a:extLst>
            </p:cNvPr>
            <p:cNvCxnSpPr>
              <a:cxnSpLocks/>
              <a:stCxn id="10" idx="4"/>
            </p:cNvCxnSpPr>
            <p:nvPr/>
          </p:nvCxnSpPr>
          <p:spPr>
            <a:xfrm flipH="1">
              <a:off x="9152329" y="3789000"/>
              <a:ext cx="301722" cy="394470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6B01D6-EEC9-584D-92B8-2E85326FB7A7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>
              <a:off x="9581330" y="3736279"/>
              <a:ext cx="420030" cy="499912"/>
            </a:xfrm>
            <a:prstGeom prst="line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FA8A0C5-71B7-7B41-8365-40FBE3A454BA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9332329" y="4363470"/>
              <a:ext cx="616310" cy="0"/>
            </a:xfrm>
            <a:prstGeom prst="line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7A1DDEE-B674-2641-A335-7D1C68495460}"/>
                </a:ext>
              </a:extLst>
            </p:cNvPr>
            <p:cNvCxnSpPr>
              <a:cxnSpLocks/>
              <a:stCxn id="10" idx="7"/>
              <a:endCxn id="13" idx="4"/>
            </p:cNvCxnSpPr>
            <p:nvPr/>
          </p:nvCxnSpPr>
          <p:spPr>
            <a:xfrm flipV="1">
              <a:off x="9581330" y="3214531"/>
              <a:ext cx="407111" cy="267190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432129-ED09-5D44-B8A0-9F12549C52B1}"/>
                </a:ext>
              </a:extLst>
            </p:cNvPr>
            <p:cNvSpPr txBox="1"/>
            <p:nvPr/>
          </p:nvSpPr>
          <p:spPr>
            <a:xfrm>
              <a:off x="10571213" y="2634938"/>
              <a:ext cx="782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Nodes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A3A9A0C-F560-814C-9DA7-67EF2FB2A140}"/>
                </a:ext>
              </a:extLst>
            </p:cNvPr>
            <p:cNvSpPr txBox="1"/>
            <p:nvPr/>
          </p:nvSpPr>
          <p:spPr>
            <a:xfrm>
              <a:off x="8120062" y="3474821"/>
              <a:ext cx="582251" cy="28658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dirty="0"/>
                <a:t>Edges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A13A7A9-F435-F04D-A4F7-B0934404E803}"/>
                </a:ext>
              </a:extLst>
            </p:cNvPr>
            <p:cNvCxnSpPr>
              <a:cxnSpLocks/>
              <a:stCxn id="13" idx="6"/>
              <a:endCxn id="53" idx="1"/>
            </p:cNvCxnSpPr>
            <p:nvPr/>
          </p:nvCxnSpPr>
          <p:spPr>
            <a:xfrm flipV="1">
              <a:off x="10168441" y="2819604"/>
              <a:ext cx="402772" cy="214927"/>
            </a:xfrm>
            <a:prstGeom prst="line">
              <a:avLst/>
            </a:prstGeom>
            <a:ln w="38100">
              <a:solidFill>
                <a:schemeClr val="accent3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7F39758-09D1-4340-BDE0-713BE4F8F8B4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H="1">
              <a:off x="8702314" y="3352357"/>
              <a:ext cx="500145" cy="265758"/>
            </a:xfrm>
            <a:prstGeom prst="line">
              <a:avLst/>
            </a:prstGeom>
            <a:ln w="38100">
              <a:solidFill>
                <a:schemeClr val="accent3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CF641D6-E1B7-B14D-AA85-944FDCA63E2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H="1" flipV="1">
              <a:off x="8702314" y="3618116"/>
              <a:ext cx="621866" cy="343987"/>
            </a:xfrm>
            <a:prstGeom prst="line">
              <a:avLst/>
            </a:prstGeom>
            <a:ln w="38100">
              <a:solidFill>
                <a:schemeClr val="accent3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DA060F0-8B35-2045-A8BA-6357A6DDEB30}"/>
                </a:ext>
              </a:extLst>
            </p:cNvPr>
            <p:cNvCxnSpPr>
              <a:cxnSpLocks/>
              <a:stCxn id="11" idx="7"/>
              <a:endCxn id="53" idx="1"/>
            </p:cNvCxnSpPr>
            <p:nvPr/>
          </p:nvCxnSpPr>
          <p:spPr>
            <a:xfrm flipV="1">
              <a:off x="10255918" y="2819604"/>
              <a:ext cx="315295" cy="1416587"/>
            </a:xfrm>
            <a:prstGeom prst="line">
              <a:avLst/>
            </a:prstGeom>
            <a:ln w="38100">
              <a:solidFill>
                <a:schemeClr val="accent3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420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9AC244-CE47-3C43-848D-93DA57412C6F}"/>
              </a:ext>
            </a:extLst>
          </p:cNvPr>
          <p:cNvSpPr/>
          <p:nvPr/>
        </p:nvSpPr>
        <p:spPr>
          <a:xfrm>
            <a:off x="926274" y="522514"/>
            <a:ext cx="6935191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Gene-gene network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67649" cy="4351338"/>
          </a:xfrm>
        </p:spPr>
        <p:txBody>
          <a:bodyPr>
            <a:normAutofit/>
          </a:bodyPr>
          <a:lstStyle/>
          <a:p>
            <a:r>
              <a:rPr lang="en-US" dirty="0"/>
              <a:t>Gene correlations for differential changes between conditions</a:t>
            </a:r>
          </a:p>
          <a:p>
            <a:endParaRPr lang="en-US" dirty="0"/>
          </a:p>
          <a:p>
            <a:r>
              <a:rPr lang="en-US" dirty="0"/>
              <a:t>Annotation of the network:</a:t>
            </a:r>
          </a:p>
          <a:p>
            <a:pPr lvl="1"/>
            <a:r>
              <a:rPr lang="en-US" dirty="0">
                <a:sym typeface="Wingdings" pitchFamily="2" charset="2"/>
              </a:rPr>
              <a:t>diseases or drugs (Clinical Knowledge Graphs)</a:t>
            </a:r>
          </a:p>
          <a:p>
            <a:pPr lvl="1"/>
            <a:r>
              <a:rPr lang="en-US" dirty="0">
                <a:sym typeface="Wingdings" pitchFamily="2" charset="2"/>
              </a:rPr>
              <a:t>protein interactions</a:t>
            </a:r>
          </a:p>
          <a:p>
            <a:pPr lvl="1"/>
            <a:r>
              <a:rPr lang="en-US" dirty="0">
                <a:sym typeface="Wingdings" pitchFamily="2" charset="2"/>
              </a:rPr>
              <a:t>transcription factors, etc.</a:t>
            </a:r>
          </a:p>
          <a:p>
            <a:pPr lvl="1"/>
            <a:endParaRPr lang="en-US" dirty="0"/>
          </a:p>
          <a:p>
            <a:r>
              <a:rPr lang="en-US" dirty="0"/>
              <a:t>Network can be as well divided in subsets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6B8F8-C6A2-004D-AF3B-DBCD53DFE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057" y="889945"/>
            <a:ext cx="2978085" cy="29448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A942E-578B-6E4D-8A76-C0377C4B9999}"/>
              </a:ext>
            </a:extLst>
          </p:cNvPr>
          <p:cNvSpPr/>
          <p:nvPr/>
        </p:nvSpPr>
        <p:spPr>
          <a:xfrm>
            <a:off x="2598837" y="6121310"/>
            <a:ext cx="2957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97E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https://doi.org/10.1186/s12918-016-0349-1</a:t>
            </a: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C6943-C979-834D-A368-37A9CBC96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904" y="3667839"/>
            <a:ext cx="3075332" cy="3053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41D086-B128-3E4B-98CB-B33DA06C67AB}"/>
              </a:ext>
            </a:extLst>
          </p:cNvPr>
          <p:cNvSpPr txBox="1"/>
          <p:nvPr/>
        </p:nvSpPr>
        <p:spPr>
          <a:xfrm>
            <a:off x="195992" y="6075144"/>
            <a:ext cx="3056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Network tool: </a:t>
            </a:r>
            <a:r>
              <a:rPr lang="en-GB" dirty="0" err="1"/>
              <a:t>Cytoscape</a:t>
            </a:r>
            <a:endParaRPr lang="en-GB" dirty="0"/>
          </a:p>
          <a:p>
            <a:r>
              <a:rPr lang="en-GB" dirty="0"/>
              <a:t>Annotation for network: String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60497-7C5C-2940-B408-C4B756EE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4E5F0C-90C7-6F4F-AAB7-78A1103C0175}"/>
              </a:ext>
            </a:extLst>
          </p:cNvPr>
          <p:cNvSpPr/>
          <p:nvPr/>
        </p:nvSpPr>
        <p:spPr>
          <a:xfrm>
            <a:off x="3150000" y="6345162"/>
            <a:ext cx="4335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www.youtube.com</a:t>
            </a:r>
            <a:r>
              <a:rPr lang="en-GB" dirty="0"/>
              <a:t>/c/</a:t>
            </a:r>
            <a:r>
              <a:rPr lang="en-GB" dirty="0" err="1"/>
              <a:t>LarsJuhlJensen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90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207F-B348-BC4D-932D-359D4E53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EACC2D-6140-0247-B6F7-AABDE2B6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060A02-0565-164F-9ECF-A5F6D6DA3D28}"/>
              </a:ext>
            </a:extLst>
          </p:cNvPr>
          <p:cNvGrpSpPr/>
          <p:nvPr/>
        </p:nvGrpSpPr>
        <p:grpSpPr>
          <a:xfrm>
            <a:off x="1708018" y="1606023"/>
            <a:ext cx="4380558" cy="4141263"/>
            <a:chOff x="543598" y="1839348"/>
            <a:chExt cx="3152203" cy="329903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91556DC-4590-7C4F-823A-9B2CC438FB5E}"/>
                </a:ext>
              </a:extLst>
            </p:cNvPr>
            <p:cNvSpPr/>
            <p:nvPr/>
          </p:nvSpPr>
          <p:spPr>
            <a:xfrm>
              <a:off x="1427611" y="3346136"/>
              <a:ext cx="2268189" cy="698835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Differential Expression Analysis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D7589F8-0F37-7640-AF9B-34ED2141F9D9}"/>
                </a:ext>
              </a:extLst>
            </p:cNvPr>
            <p:cNvSpPr/>
            <p:nvPr/>
          </p:nvSpPr>
          <p:spPr>
            <a:xfrm>
              <a:off x="1609205" y="4158003"/>
              <a:ext cx="2086595" cy="98037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Functional analysis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2EE3861-65ED-A346-8B1C-0F92F8B21102}"/>
                </a:ext>
              </a:extLst>
            </p:cNvPr>
            <p:cNvSpPr/>
            <p:nvPr/>
          </p:nvSpPr>
          <p:spPr>
            <a:xfrm>
              <a:off x="1609205" y="1839348"/>
              <a:ext cx="2086595" cy="640361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Count matrix and normalization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A46755B-119B-B041-BCFD-804BAC937386}"/>
                </a:ext>
              </a:extLst>
            </p:cNvPr>
            <p:cNvSpPr/>
            <p:nvPr/>
          </p:nvSpPr>
          <p:spPr>
            <a:xfrm>
              <a:off x="1609205" y="2592741"/>
              <a:ext cx="2086596" cy="64036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Exploratory analysis</a:t>
              </a: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AD496619-F5E2-2A4F-AECB-C66EC48264AB}"/>
                </a:ext>
              </a:extLst>
            </p:cNvPr>
            <p:cNvSpPr/>
            <p:nvPr/>
          </p:nvSpPr>
          <p:spPr>
            <a:xfrm rot="16200000">
              <a:off x="-584993" y="3377220"/>
              <a:ext cx="3240562" cy="281761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45BD83-E24D-4A4B-A04D-B4F71875C10D}"/>
                </a:ext>
              </a:extLst>
            </p:cNvPr>
            <p:cNvSpPr txBox="1"/>
            <p:nvPr/>
          </p:nvSpPr>
          <p:spPr>
            <a:xfrm rot="16200000">
              <a:off x="94043" y="3101899"/>
              <a:ext cx="1275613" cy="376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Workflow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0B8A5-CB3D-074F-BEFE-38D18F8E0AEC}"/>
              </a:ext>
            </a:extLst>
          </p:cNvPr>
          <p:cNvSpPr/>
          <p:nvPr/>
        </p:nvSpPr>
        <p:spPr>
          <a:xfrm>
            <a:off x="6988421" y="2657158"/>
            <a:ext cx="28830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PCA, Pearson correlation, </a:t>
            </a:r>
          </a:p>
          <a:p>
            <a:pPr algn="ctr"/>
            <a:r>
              <a:rPr lang="en-GB" sz="2000" dirty="0"/>
              <a:t>distance heatmaps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5696EF-54BD-7645-9CA9-FD34A7D6F40D}"/>
              </a:ext>
            </a:extLst>
          </p:cNvPr>
          <p:cNvSpPr/>
          <p:nvPr/>
        </p:nvSpPr>
        <p:spPr>
          <a:xfrm>
            <a:off x="6988421" y="4624122"/>
            <a:ext cx="2569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Gene-gene correlation </a:t>
            </a:r>
          </a:p>
          <a:p>
            <a:pPr algn="ctr"/>
            <a:r>
              <a:rPr lang="en-US" sz="2000" dirty="0"/>
              <a:t>Networks</a:t>
            </a:r>
          </a:p>
          <a:p>
            <a:pPr algn="ctr"/>
            <a:r>
              <a:rPr lang="en-US" sz="2000" dirty="0"/>
              <a:t>GO term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D6D1E-8C01-0145-A2DF-E29965C2633A}"/>
              </a:ext>
            </a:extLst>
          </p:cNvPr>
          <p:cNvSpPr/>
          <p:nvPr/>
        </p:nvSpPr>
        <p:spPr>
          <a:xfrm>
            <a:off x="6988421" y="3691833"/>
            <a:ext cx="3559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Comparison between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CD14BB-37E4-2C48-B081-F770560BAD75}"/>
              </a:ext>
            </a:extLst>
          </p:cNvPr>
          <p:cNvSpPr txBox="1"/>
          <p:nvPr/>
        </p:nvSpPr>
        <p:spPr>
          <a:xfrm>
            <a:off x="6988421" y="1791979"/>
            <a:ext cx="293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RPKM/FPKM-TPM-DESeq2</a:t>
            </a:r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3D87A08A-9C0F-CE4E-9126-3343A98CC0C4}"/>
              </a:ext>
            </a:extLst>
          </p:cNvPr>
          <p:cNvSpPr/>
          <p:nvPr/>
        </p:nvSpPr>
        <p:spPr>
          <a:xfrm rot="10800000">
            <a:off x="6204000" y="1796253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A684E554-EC37-774C-80C7-9362D2EC71FC}"/>
              </a:ext>
            </a:extLst>
          </p:cNvPr>
          <p:cNvSpPr/>
          <p:nvPr/>
        </p:nvSpPr>
        <p:spPr>
          <a:xfrm rot="10800000">
            <a:off x="6204000" y="2779670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1FD2920F-799E-4841-8E87-AAA690FB5EF9}"/>
              </a:ext>
            </a:extLst>
          </p:cNvPr>
          <p:cNvSpPr/>
          <p:nvPr/>
        </p:nvSpPr>
        <p:spPr>
          <a:xfrm rot="10800000">
            <a:off x="6204000" y="3735662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Left Arrow 30">
            <a:extLst>
              <a:ext uri="{FF2B5EF4-FFF2-40B4-BE49-F238E27FC236}">
                <a16:creationId xmlns:a16="http://schemas.microsoft.com/office/drawing/2014/main" id="{DAAB4002-2B6E-694F-AAC0-A3650083BF37}"/>
              </a:ext>
            </a:extLst>
          </p:cNvPr>
          <p:cNvSpPr/>
          <p:nvPr/>
        </p:nvSpPr>
        <p:spPr>
          <a:xfrm rot="10800000">
            <a:off x="6185316" y="4879846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85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FE8E9-377F-5649-8563-8933832B4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DEA gave us genes UP and DOWN regulated in each comparison</a:t>
            </a:r>
          </a:p>
          <a:p>
            <a:endParaRPr lang="en-GB" dirty="0"/>
          </a:p>
          <a:p>
            <a:r>
              <a:rPr lang="en-GB" dirty="0"/>
              <a:t>Define sets of genes of interest: </a:t>
            </a:r>
          </a:p>
          <a:p>
            <a:pPr lvl="1"/>
            <a:r>
              <a:rPr lang="en-GB" dirty="0"/>
              <a:t>Treatment vs Control with Log2FC &gt; 1 and adjusted p-value &lt;0.05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What do these genes do?</a:t>
            </a:r>
          </a:p>
          <a:p>
            <a:pPr lvl="1"/>
            <a:r>
              <a:rPr lang="en-GB" dirty="0">
                <a:highlight>
                  <a:srgbClr val="FFFFFF"/>
                </a:highlight>
              </a:rPr>
              <a:t>Do they share a common function? </a:t>
            </a:r>
            <a:r>
              <a:rPr lang="en-GB" dirty="0" err="1">
                <a:highlight>
                  <a:srgbClr val="FFFFFF"/>
                </a:highlight>
              </a:rPr>
              <a:t>Eg</a:t>
            </a:r>
            <a:r>
              <a:rPr lang="en-GB" dirty="0">
                <a:highlight>
                  <a:srgbClr val="FFFFFF"/>
                </a:highlight>
              </a:rPr>
              <a:t>: </a:t>
            </a:r>
            <a:r>
              <a:rPr lang="en-GB" dirty="0" err="1">
                <a:highlight>
                  <a:srgbClr val="FFFFFF"/>
                </a:highlight>
              </a:rPr>
              <a:t>immunoprocesses</a:t>
            </a:r>
            <a:endParaRPr lang="en-GB" dirty="0">
              <a:highlight>
                <a:srgbClr val="FFFFFF"/>
              </a:highlight>
            </a:endParaRPr>
          </a:p>
          <a:p>
            <a:pPr lvl="1"/>
            <a:r>
              <a:rPr lang="en-GB" dirty="0"/>
              <a:t>Part of the same pathway? </a:t>
            </a:r>
            <a:r>
              <a:rPr lang="en-GB" dirty="0" err="1"/>
              <a:t>Eg</a:t>
            </a:r>
            <a:r>
              <a:rPr lang="en-GB" dirty="0"/>
              <a:t>: nucleotide metabolism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498D2-D48F-C744-ADCB-46E09330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3</a:t>
            </a:fld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DB35F91-5625-E042-887D-9E0066A7758B}"/>
              </a:ext>
            </a:extLst>
          </p:cNvPr>
          <p:cNvSpPr/>
          <p:nvPr/>
        </p:nvSpPr>
        <p:spPr>
          <a:xfrm>
            <a:off x="926274" y="522514"/>
            <a:ext cx="4963887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Functional analysis</a:t>
            </a:r>
          </a:p>
        </p:txBody>
      </p:sp>
    </p:spTree>
    <p:extLst>
      <p:ext uri="{BB962C8B-B14F-4D97-AF65-F5344CB8AC3E}">
        <p14:creationId xmlns:p14="http://schemas.microsoft.com/office/powerpoint/2010/main" val="267647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FE8E9-377F-5649-8563-8933832B4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dirty="0"/>
              <a:t>Gene annotation</a:t>
            </a:r>
            <a:endParaRPr lang="en-GB" sz="3200" dirty="0"/>
          </a:p>
          <a:p>
            <a:pPr>
              <a:lnSpc>
                <a:spcPct val="150000"/>
              </a:lnSpc>
            </a:pPr>
            <a:r>
              <a:rPr lang="en-GB" dirty="0"/>
              <a:t>We can </a:t>
            </a:r>
            <a:r>
              <a:rPr lang="en-GB" b="1" dirty="0"/>
              <a:t>annotate </a:t>
            </a:r>
            <a:r>
              <a:rPr lang="en-GB" dirty="0"/>
              <a:t>our genes of interests with </a:t>
            </a:r>
            <a:r>
              <a:rPr lang="en-GB" b="1" dirty="0"/>
              <a:t>different information</a:t>
            </a:r>
          </a:p>
          <a:p>
            <a:pPr>
              <a:lnSpc>
                <a:spcPct val="150000"/>
              </a:lnSpc>
            </a:pPr>
            <a:r>
              <a:rPr lang="en-GB" dirty="0"/>
              <a:t>Sometimes we need specific </a:t>
            </a:r>
            <a:r>
              <a:rPr lang="en-GB" b="1" dirty="0"/>
              <a:t>gene identifiers or gene names</a:t>
            </a:r>
          </a:p>
          <a:p>
            <a:pPr>
              <a:lnSpc>
                <a:spcPct val="150000"/>
              </a:lnSpc>
            </a:pPr>
            <a:r>
              <a:rPr lang="en-GB" dirty="0"/>
              <a:t>Use of </a:t>
            </a:r>
            <a:r>
              <a:rPr lang="en-GB" b="1" dirty="0"/>
              <a:t>databases</a:t>
            </a:r>
            <a:r>
              <a:rPr lang="en-GB" dirty="0"/>
              <a:t> to annotate our genes: </a:t>
            </a:r>
            <a:r>
              <a:rPr lang="en-GB" dirty="0" err="1"/>
              <a:t>AnnotationHub</a:t>
            </a:r>
            <a:r>
              <a:rPr lang="en-GB" dirty="0"/>
              <a:t> or </a:t>
            </a:r>
            <a:r>
              <a:rPr lang="en-GB" dirty="0" err="1"/>
              <a:t>Biomart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Use same genome build!</a:t>
            </a:r>
          </a:p>
          <a:p>
            <a:pPr lvl="1">
              <a:lnSpc>
                <a:spcPct val="150000"/>
              </a:lnSpc>
            </a:pPr>
            <a:r>
              <a:rPr lang="en-GB" dirty="0" err="1"/>
              <a:t>Eg</a:t>
            </a:r>
            <a:r>
              <a:rPr lang="en-GB" dirty="0"/>
              <a:t>: grch37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498D2-D48F-C744-ADCB-46E09330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4</a:t>
            </a:fld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DB35F91-5625-E042-887D-9E0066A7758B}"/>
              </a:ext>
            </a:extLst>
          </p:cNvPr>
          <p:cNvSpPr/>
          <p:nvPr/>
        </p:nvSpPr>
        <p:spPr>
          <a:xfrm>
            <a:off x="926274" y="522514"/>
            <a:ext cx="4963887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Functional analysis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70C5C5C6-82CA-674A-B3B5-980CC5212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374208"/>
              </p:ext>
            </p:extLst>
          </p:nvPr>
        </p:nvGraphicFramePr>
        <p:xfrm>
          <a:off x="5080988" y="4804826"/>
          <a:ext cx="7059223" cy="1551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635">
                  <a:extLst>
                    <a:ext uri="{9D8B030D-6E8A-4147-A177-3AD203B41FA5}">
                      <a16:colId xmlns:a16="http://schemas.microsoft.com/office/drawing/2014/main" val="3229691428"/>
                    </a:ext>
                  </a:extLst>
                </a:gridCol>
                <a:gridCol w="1309318">
                  <a:extLst>
                    <a:ext uri="{9D8B030D-6E8A-4147-A177-3AD203B41FA5}">
                      <a16:colId xmlns:a16="http://schemas.microsoft.com/office/drawing/2014/main" val="107294241"/>
                    </a:ext>
                  </a:extLst>
                </a:gridCol>
                <a:gridCol w="1097334">
                  <a:extLst>
                    <a:ext uri="{9D8B030D-6E8A-4147-A177-3AD203B41FA5}">
                      <a16:colId xmlns:a16="http://schemas.microsoft.com/office/drawing/2014/main" val="572647118"/>
                    </a:ext>
                  </a:extLst>
                </a:gridCol>
                <a:gridCol w="860409">
                  <a:extLst>
                    <a:ext uri="{9D8B030D-6E8A-4147-A177-3AD203B41FA5}">
                      <a16:colId xmlns:a16="http://schemas.microsoft.com/office/drawing/2014/main" val="3639611665"/>
                    </a:ext>
                  </a:extLst>
                </a:gridCol>
                <a:gridCol w="798061">
                  <a:extLst>
                    <a:ext uri="{9D8B030D-6E8A-4147-A177-3AD203B41FA5}">
                      <a16:colId xmlns:a16="http://schemas.microsoft.com/office/drawing/2014/main" val="4151175"/>
                    </a:ext>
                  </a:extLst>
                </a:gridCol>
                <a:gridCol w="968466">
                  <a:extLst>
                    <a:ext uri="{9D8B030D-6E8A-4147-A177-3AD203B41FA5}">
                      <a16:colId xmlns:a16="http://schemas.microsoft.com/office/drawing/2014/main" val="3095708309"/>
                    </a:ext>
                  </a:extLst>
                </a:gridCol>
              </a:tblGrid>
              <a:tr h="387881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  <a:r>
                        <a:rPr lang="en-DK" dirty="0"/>
                        <a:t>ene_name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  <a:r>
                        <a:rPr lang="en-DK" dirty="0"/>
                        <a:t>ene_id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  <a:r>
                        <a:rPr lang="en-DK" dirty="0"/>
                        <a:t>ntrezid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  <a:r>
                        <a:rPr lang="en-DK" dirty="0"/>
                        <a:t>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K" dirty="0"/>
                        <a:t>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  <a:r>
                        <a:rPr lang="en-DK" dirty="0"/>
                        <a:t>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049114"/>
                  </a:ext>
                </a:extLst>
              </a:tr>
              <a:tr h="387881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ENSG00000223972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DDX11L1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NA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DK" dirty="0">
                          <a:effectLst/>
                        </a:rPr>
                        <a:t>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dirty="0">
                          <a:effectLst/>
                        </a:rPr>
                        <a:t>11869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dirty="0">
                          <a:effectLst/>
                        </a:rPr>
                        <a:t>14409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32029271"/>
                  </a:ext>
                </a:extLst>
              </a:tr>
              <a:tr h="387881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ENSG00000227232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WASH7P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NA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DK">
                          <a:effectLst/>
                        </a:rPr>
                        <a:t>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dirty="0">
                          <a:effectLst/>
                        </a:rPr>
                        <a:t>14404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dirty="0">
                          <a:effectLst/>
                        </a:rPr>
                        <a:t>29570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985888717"/>
                  </a:ext>
                </a:extLst>
              </a:tr>
              <a:tr h="387881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ENSG00000278267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MIR6859-1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NA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DK" dirty="0">
                          <a:effectLst/>
                        </a:rPr>
                        <a:t>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dirty="0">
                          <a:effectLst/>
                        </a:rPr>
                        <a:t>17369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dirty="0">
                          <a:effectLst/>
                        </a:rPr>
                        <a:t>17436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056130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44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ECB02E-2406-EC42-836B-1A6EDE6373D8}"/>
              </a:ext>
            </a:extLst>
          </p:cNvPr>
          <p:cNvSpPr/>
          <p:nvPr/>
        </p:nvSpPr>
        <p:spPr>
          <a:xfrm>
            <a:off x="926274" y="522514"/>
            <a:ext cx="7369418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GO term and pathway analysis</a:t>
            </a:r>
            <a:endParaRPr lang="en-GB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1E99B-039D-0F48-8ECA-947AB4F55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0955" y="1572360"/>
            <a:ext cx="4111046" cy="45281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u="sng" dirty="0"/>
              <a:t>GO term</a:t>
            </a:r>
          </a:p>
          <a:p>
            <a:pPr marL="0" indent="0">
              <a:buNone/>
            </a:pPr>
            <a:r>
              <a:rPr lang="en-US" sz="2400" dirty="0"/>
              <a:t>Formal representation of a body of knowledge in the biological domain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Genes are annotated to different sets of knowledge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Biological processes: DNA repair, signal transduction, etc.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Molecular function: catalysis, transportation, etc.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Cellular component: ribosome, nucleus, etc.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GO terms have children and children have multiple parents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3E502-CEEC-1241-992B-AFF6602C0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298" y="800583"/>
            <a:ext cx="2999097" cy="7717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DE48C-1C62-7847-9459-934E281A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6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6EC867A-2CD5-D177-4E5D-837E60C65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018" y="2865638"/>
            <a:ext cx="4978400" cy="38354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ECB02E-2406-EC42-836B-1A6EDE6373D8}"/>
              </a:ext>
            </a:extLst>
          </p:cNvPr>
          <p:cNvSpPr/>
          <p:nvPr/>
        </p:nvSpPr>
        <p:spPr>
          <a:xfrm>
            <a:off x="926274" y="522514"/>
            <a:ext cx="7369418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GO term and pathway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u="sng" dirty="0"/>
              <a:t>Pathways</a:t>
            </a:r>
          </a:p>
          <a:p>
            <a:pPr marL="0" indent="0">
              <a:buNone/>
            </a:pPr>
            <a:r>
              <a:rPr lang="en-US" sz="2400" dirty="0"/>
              <a:t>Set of genes connected to each other in a specific biological function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b="1" dirty="0"/>
              <a:t>KEGG pathway database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DE48C-1C62-7847-9459-934E281A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2D6B7B-0BEF-3183-D853-1458639F6802}"/>
              </a:ext>
            </a:extLst>
          </p:cNvPr>
          <p:cNvSpPr/>
          <p:nvPr/>
        </p:nvSpPr>
        <p:spPr>
          <a:xfrm>
            <a:off x="926274" y="3769102"/>
            <a:ext cx="7216699" cy="1891287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Metabolism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Genetic information processing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Environmental Information Processing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Cellular processes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Organismal Systems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Human Diseases</a:t>
            </a:r>
          </a:p>
        </p:txBody>
      </p:sp>
    </p:spTree>
    <p:extLst>
      <p:ext uri="{BB962C8B-B14F-4D97-AF65-F5344CB8AC3E}">
        <p14:creationId xmlns:p14="http://schemas.microsoft.com/office/powerpoint/2010/main" val="270501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33EA8-31A8-2E49-B47A-AE9DBC45C97B}"/>
              </a:ext>
            </a:extLst>
          </p:cNvPr>
          <p:cNvSpPr/>
          <p:nvPr/>
        </p:nvSpPr>
        <p:spPr>
          <a:xfrm>
            <a:off x="729240" y="244972"/>
            <a:ext cx="5296396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Enrichment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855"/>
            <a:ext cx="111915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classes of genes that are over-represented in a large set of genes, and may have an association with a body of knowledge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Returns scores or p-values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Different ways:</a:t>
            </a:r>
          </a:p>
          <a:p>
            <a:pPr lvl="1"/>
            <a:r>
              <a:rPr lang="en-US" dirty="0"/>
              <a:t>GEA</a:t>
            </a:r>
          </a:p>
          <a:p>
            <a:pPr lvl="1"/>
            <a:r>
              <a:rPr lang="en-US" dirty="0"/>
              <a:t>GSEA</a:t>
            </a:r>
          </a:p>
          <a:p>
            <a:pPr lvl="1"/>
            <a:r>
              <a:rPr lang="en-US" dirty="0"/>
              <a:t>MEA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D4ADF-3A78-B641-AE04-6446037E4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341" y="2756075"/>
            <a:ext cx="6364046" cy="41019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B53E04-3F21-B44E-899D-55413A5FCB83}"/>
              </a:ext>
            </a:extLst>
          </p:cNvPr>
          <p:cNvSpPr/>
          <p:nvPr/>
        </p:nvSpPr>
        <p:spPr>
          <a:xfrm>
            <a:off x="729240" y="6403908"/>
            <a:ext cx="29588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C7DBB"/>
                </a:solidFill>
                <a:latin typeface="NexusSans"/>
                <a:hlinkClick r:id="rId4" tooltip="Persistent link using digital object identifier"/>
              </a:rPr>
              <a:t>https://doi.org/10.1016/j.coisb.2019.04.002</a:t>
            </a:r>
            <a:endParaRPr lang="en-GB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4098-C7A8-D14D-A1B7-E4F792F5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6504" y="6359844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0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33EA8-31A8-2E49-B47A-AE9DBC45C97B}"/>
              </a:ext>
            </a:extLst>
          </p:cNvPr>
          <p:cNvSpPr/>
          <p:nvPr/>
        </p:nvSpPr>
        <p:spPr>
          <a:xfrm>
            <a:off x="729240" y="244972"/>
            <a:ext cx="5296396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Enrichment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854"/>
            <a:ext cx="11191504" cy="5377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u="sng">
                <a:latin typeface="Calibri" panose="020F0502020204030204" pitchFamily="34" charset="0"/>
                <a:cs typeface="Calibri" panose="020F0502020204030204" pitchFamily="34" charset="0"/>
              </a:rPr>
              <a:t>Example: </a:t>
            </a:r>
            <a:r>
              <a:rPr lang="en-US" sz="3200" b="1" u="sng" dirty="0">
                <a:latin typeface="Calibri" panose="020F0502020204030204" pitchFamily="34" charset="0"/>
                <a:cs typeface="Calibri" panose="020F0502020204030204" pitchFamily="34" charset="0"/>
              </a:rPr>
              <a:t>GEA or overrepresentation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/>
              <a:t>Are my regulated genes enriched in Kinases  (Gene Ontology)?</a:t>
            </a:r>
          </a:p>
          <a:p>
            <a:r>
              <a:rPr lang="en-US" dirty="0"/>
              <a:t>Create a contingency table where: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Perform a Fisher’s exact test to check if there is enrichment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p-value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There are thousands of GO sets, so multiple testing correction is needed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4098-C7A8-D14D-A1B7-E4F792F5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6504" y="6359844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7EBC86-CC9E-A54C-A63F-2F4F7E9D8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139103"/>
              </p:ext>
            </p:extLst>
          </p:nvPr>
        </p:nvGraphicFramePr>
        <p:xfrm>
          <a:off x="3377438" y="3062164"/>
          <a:ext cx="426192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514">
                  <a:extLst>
                    <a:ext uri="{9D8B030D-6E8A-4147-A177-3AD203B41FA5}">
                      <a16:colId xmlns:a16="http://schemas.microsoft.com/office/drawing/2014/main" val="4121066553"/>
                    </a:ext>
                  </a:extLst>
                </a:gridCol>
                <a:gridCol w="985766">
                  <a:extLst>
                    <a:ext uri="{9D8B030D-6E8A-4147-A177-3AD203B41FA5}">
                      <a16:colId xmlns:a16="http://schemas.microsoft.com/office/drawing/2014/main" val="260812686"/>
                    </a:ext>
                  </a:extLst>
                </a:gridCol>
                <a:gridCol w="1420640">
                  <a:extLst>
                    <a:ext uri="{9D8B030D-6E8A-4147-A177-3AD203B41FA5}">
                      <a16:colId xmlns:a16="http://schemas.microsoft.com/office/drawing/2014/main" val="1931201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Kinase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Not kinase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38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Regulated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11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Not regulated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51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11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33EA8-31A8-2E49-B47A-AE9DBC45C97B}"/>
              </a:ext>
            </a:extLst>
          </p:cNvPr>
          <p:cNvSpPr/>
          <p:nvPr/>
        </p:nvSpPr>
        <p:spPr>
          <a:xfrm>
            <a:off x="729240" y="244972"/>
            <a:ext cx="5296396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Enrichment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854"/>
            <a:ext cx="11191504" cy="5377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u="sng" dirty="0">
                <a:latin typeface="Calibri" panose="020F0502020204030204" pitchFamily="34" charset="0"/>
                <a:cs typeface="Calibri" panose="020F0502020204030204" pitchFamily="34" charset="0"/>
              </a:rPr>
              <a:t>Quiz: Enrichment Analysis on a kinase screen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/>
              <a:t>Our experiment returns a list of regulated kinases </a:t>
            </a:r>
          </a:p>
          <a:p>
            <a:r>
              <a:rPr lang="en-US" dirty="0"/>
              <a:t>What would come out as enriched in our analysis?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4098-C7A8-D14D-A1B7-E4F792F5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6504" y="6359844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7EBC86-CC9E-A54C-A63F-2F4F7E9D8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110616"/>
              </p:ext>
            </p:extLst>
          </p:nvPr>
        </p:nvGraphicFramePr>
        <p:xfrm>
          <a:off x="327211" y="3939979"/>
          <a:ext cx="426192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514">
                  <a:extLst>
                    <a:ext uri="{9D8B030D-6E8A-4147-A177-3AD203B41FA5}">
                      <a16:colId xmlns:a16="http://schemas.microsoft.com/office/drawing/2014/main" val="4121066553"/>
                    </a:ext>
                  </a:extLst>
                </a:gridCol>
                <a:gridCol w="985766">
                  <a:extLst>
                    <a:ext uri="{9D8B030D-6E8A-4147-A177-3AD203B41FA5}">
                      <a16:colId xmlns:a16="http://schemas.microsoft.com/office/drawing/2014/main" val="260812686"/>
                    </a:ext>
                  </a:extLst>
                </a:gridCol>
                <a:gridCol w="1420640">
                  <a:extLst>
                    <a:ext uri="{9D8B030D-6E8A-4147-A177-3AD203B41FA5}">
                      <a16:colId xmlns:a16="http://schemas.microsoft.com/office/drawing/2014/main" val="1931201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Kinase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Not kinase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38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Gene list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11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Not gene list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51300"/>
                  </a:ext>
                </a:extLst>
              </a:tr>
            </a:tbl>
          </a:graphicData>
        </a:graphic>
      </p:graphicFrame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B9F79A4-F4F3-8797-2081-FB02C5D2A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265" y="3050523"/>
            <a:ext cx="5515535" cy="33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5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2893</TotalTime>
  <Words>1039</Words>
  <Application>Microsoft Macintosh PowerPoint</Application>
  <PresentationFormat>Widescreen</PresentationFormat>
  <Paragraphs>277</Paragraphs>
  <Slides>16</Slides>
  <Notes>15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NexusSans</vt:lpstr>
      <vt:lpstr>Roboto</vt:lpstr>
      <vt:lpstr>Office Theme</vt:lpstr>
      <vt:lpstr>Functional Analysis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Enrichment Analysis. Tools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106</cp:revision>
  <dcterms:created xsi:type="dcterms:W3CDTF">2021-05-13T13:56:47Z</dcterms:created>
  <dcterms:modified xsi:type="dcterms:W3CDTF">2022-08-17T19:39:29Z</dcterms:modified>
</cp:coreProperties>
</file>